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2" r:id="rId3"/>
    <p:sldId id="382" r:id="rId4"/>
    <p:sldId id="391" r:id="rId5"/>
    <p:sldId id="411" r:id="rId6"/>
    <p:sldId id="346" r:id="rId7"/>
    <p:sldId id="4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75499-84E6-0937-62EA-692C188997D1}" v="239" dt="2024-09-02T05:59:43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7182-9ED2-1445-882C-F111E06E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4"/>
            <a:ext cx="10515600" cy="12081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b="1" cap="none" spc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EB94F-2845-EC4C-854D-CE6AFAF595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0D061-A3E2-BD47-BB7E-FA13D383E6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2236B-57B3-7A46-B1D6-BEAC7A2A6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9F1F80-FA93-2F4B-9DA4-9D058F342D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400175"/>
            <a:ext cx="10515600" cy="4786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0B97B5-938A-7840-BC61-DBE329DF1AED}"/>
              </a:ext>
            </a:extLst>
          </p:cNvPr>
          <p:cNvSpPr/>
          <p:nvPr userDrawn="1"/>
        </p:nvSpPr>
        <p:spPr>
          <a:xfrm>
            <a:off x="-4" y="1015997"/>
            <a:ext cx="7300912" cy="1698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en-US" sz="6200">
                <a:solidFill>
                  <a:srgbClr val="FFFFFF"/>
                </a:solidFill>
              </a:rPr>
              <a:t>Strengthening municipal grievance redressal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Nisheeth</a:t>
            </a:r>
          </a:p>
          <a:p>
            <a:pPr algn="l"/>
            <a:r>
              <a:rPr lang="en-US" sz="4400">
                <a:solidFill>
                  <a:srgbClr val="FFFFFF"/>
                </a:solidFill>
              </a:rPr>
              <a:t>IIT Kanpur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0A89-FF6D-A046-EF6A-5590BF81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Grievance Redressal at the Municipal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F7B98-EFED-3684-96ED-9F1C7CA5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" y="2701105"/>
            <a:ext cx="4349607" cy="38425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ULBs have local grievance redressal </a:t>
            </a:r>
            <a:r>
              <a:rPr lang="en-US"/>
              <a:t>portals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Low visibility and awareness</a:t>
            </a:r>
            <a:endParaRPr lang="en-US" dirty="0"/>
          </a:p>
          <a:p>
            <a:r>
              <a:rPr lang="en-US" dirty="0"/>
              <a:t>Citizens flood CPGRAMS with grievances related to municipal functions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There remain unaddressed</a:t>
            </a:r>
          </a:p>
          <a:p>
            <a:r>
              <a:rPr lang="en-US" dirty="0"/>
              <a:t>How do we connect CPGRAMS with ULBs?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 clear administrative mapping</a:t>
            </a:r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3103B9BE-F10D-C48F-5B6B-52F9F217F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8" r="128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07352-5021-C40F-E5FA-20D8F88F6E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Tx/>
              <a:defRPr/>
            </a:pPr>
            <a:fld id="{330EA680-D336-4FF7-8B7A-9848BB0A1C32}" type="slidenum">
              <a:rPr lang="en-US" sz="1200" b="0" kern="1200">
                <a:solidFill>
                  <a:srgbClr val="FFFFFF"/>
                </a:solidFill>
                <a:ea typeface="+mn-ea"/>
                <a:cs typeface="+mn-cs"/>
              </a:rPr>
              <a:pPr>
                <a:spcAft>
                  <a:spcPts val="600"/>
                </a:spcAft>
                <a:buClrTx/>
                <a:defRPr/>
              </a:pPr>
              <a:t>2</a:t>
            </a:fld>
            <a:endParaRPr lang="en-US" sz="1200" b="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4" descr="A screenshot of a message&#10;&#10;Description automatically generated">
            <a:extLst>
              <a:ext uri="{FF2B5EF4-FFF2-40B4-BE49-F238E27FC236}">
                <a16:creationId xmlns:a16="http://schemas.microsoft.com/office/drawing/2014/main" id="{349078D2-6DA4-A8A1-6AA2-62F8FB6C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56" y="1513301"/>
            <a:ext cx="4876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B812E-187A-384D-427D-13545014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7472-764B-4467-7A98-5AAFF9BC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4"/>
            <a:ext cx="10515600" cy="1208100"/>
          </a:xfrm>
        </p:spPr>
        <p:txBody>
          <a:bodyPr wrap="square" anchor="ctr">
            <a:normAutofit/>
          </a:bodyPr>
          <a:lstStyle/>
          <a:p>
            <a:r>
              <a:rPr lang="en-US"/>
              <a:t>AI for e-governance: an IITK success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F69B1-149D-4EEF-BA9E-F7D689D380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4343" y="182562"/>
            <a:ext cx="511628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4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2CE8-C807-38A8-AF08-0A6CA1B54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400175"/>
            <a:ext cx="5679557" cy="4809239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400"/>
              <a:t>Intelligent Grievance Management System (2022)</a:t>
            </a:r>
            <a:endParaRPr lang="en-US"/>
          </a:p>
          <a:p>
            <a:pPr lvl="1">
              <a:buSzPts val="2800"/>
              <a:buFont typeface="Courier New"/>
              <a:buChar char="o"/>
            </a:pPr>
            <a:r>
              <a:rPr lang="en-US" sz="2000" dirty="0"/>
              <a:t>Deployed across all central government departments</a:t>
            </a:r>
          </a:p>
          <a:p>
            <a:pPr lvl="1">
              <a:buSzPts val="2800"/>
              <a:buFont typeface="Courier New"/>
              <a:buChar char="o"/>
            </a:pPr>
            <a:r>
              <a:rPr lang="en-US" sz="2000" dirty="0"/>
              <a:t>National award for e-governance (2022)</a:t>
            </a:r>
          </a:p>
          <a:p>
            <a:r>
              <a:rPr lang="en-US" sz="2400" dirty="0"/>
              <a:t>Semantic indexing of grievances based on grievance text, metadata and attachments</a:t>
            </a:r>
          </a:p>
          <a:p>
            <a:r>
              <a:rPr lang="en-US" sz="2400" dirty="0"/>
              <a:t>Multilingual semantic search across categories</a:t>
            </a:r>
          </a:p>
          <a:p>
            <a:r>
              <a:rPr lang="en-US" sz="2400" dirty="0"/>
              <a:t>Dynamic root cause analysis</a:t>
            </a:r>
          </a:p>
          <a:p>
            <a:r>
              <a:rPr lang="en-US" sz="2400" dirty="0"/>
              <a:t>Several other AI capabilities</a:t>
            </a:r>
          </a:p>
          <a:p>
            <a:pPr marL="533400" lvl="1" indent="0">
              <a:buNone/>
            </a:pPr>
            <a:endParaRPr lang="en-US" sz="2000"/>
          </a:p>
        </p:txBody>
      </p:sp>
      <p:pic>
        <p:nvPicPr>
          <p:cNvPr id="4" name="Picture 3" descr="A map of india with red and black colors&#10;&#10;Description automatically generated">
            <a:extLst>
              <a:ext uri="{FF2B5EF4-FFF2-40B4-BE49-F238E27FC236}">
                <a16:creationId xmlns:a16="http://schemas.microsoft.com/office/drawing/2014/main" id="{13A42260-54A1-5C48-8D23-6E134EA2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63" r="35868" b="2"/>
          <a:stretch/>
        </p:blipFill>
        <p:spPr>
          <a:xfrm>
            <a:off x="6517758" y="1400176"/>
            <a:ext cx="4836042" cy="44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1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E0B9-6F87-94DB-03A5-40FF30E5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</a:rPr>
              <a:t>Urban Metabolism Modeling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5E726-EF61-38E8-30E3-D8F48B34C9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23552CC2-FC35-AE80-A410-54F607EC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48" y="1719924"/>
            <a:ext cx="2800350" cy="1885950"/>
          </a:xfrm>
          <a:prstGeom prst="rect">
            <a:avLst/>
          </a:prstGeom>
        </p:spPr>
      </p:pic>
      <p:pic>
        <p:nvPicPr>
          <p:cNvPr id="10" name="Picture 9" descr="A aerial view of a city&#10;&#10;Description automatically generated">
            <a:extLst>
              <a:ext uri="{FF2B5EF4-FFF2-40B4-BE49-F238E27FC236}">
                <a16:creationId xmlns:a16="http://schemas.microsoft.com/office/drawing/2014/main" id="{54039CA3-3D08-8F82-5EDE-880D101C0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421" y="1351585"/>
            <a:ext cx="2447564" cy="2418627"/>
          </a:xfrm>
          <a:prstGeom prst="rect">
            <a:avLst/>
          </a:prstGeom>
        </p:spPr>
      </p:pic>
      <p:pic>
        <p:nvPicPr>
          <p:cNvPr id="11" name="Picture 10" descr="A map of a city&#10;&#10;Description automatically generated">
            <a:extLst>
              <a:ext uri="{FF2B5EF4-FFF2-40B4-BE49-F238E27FC236}">
                <a16:creationId xmlns:a16="http://schemas.microsoft.com/office/drawing/2014/main" id="{4F77E87B-F2D1-2F7C-8D3A-8E313F8E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224" y="1128412"/>
            <a:ext cx="2526055" cy="2874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C443F3-1F05-28E3-FBD6-182FB9D92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323" y="3771417"/>
            <a:ext cx="2668540" cy="29708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E1524D-BB8A-16EC-0BB2-BCD569E67ED0}"/>
              </a:ext>
            </a:extLst>
          </p:cNvPr>
          <p:cNvSpPr txBox="1"/>
          <p:nvPr/>
        </p:nvSpPr>
        <p:spPr>
          <a:xfrm>
            <a:off x="778638" y="4823388"/>
            <a:ext cx="415724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Flood susceptibility models use:</a:t>
            </a:r>
          </a:p>
          <a:p>
            <a:pPr marL="285750" indent="-285750">
              <a:buChar char="•"/>
            </a:pPr>
            <a:r>
              <a:rPr lang="en-US"/>
              <a:t>LULC estimates</a:t>
            </a:r>
          </a:p>
          <a:p>
            <a:pPr marL="285750" indent="-285750">
              <a:buChar char="•"/>
            </a:pPr>
            <a:r>
              <a:rPr lang="en-US"/>
              <a:t>Water body proximity</a:t>
            </a:r>
          </a:p>
          <a:p>
            <a:pPr marL="285750" indent="-285750">
              <a:buChar char="•"/>
            </a:pPr>
            <a:r>
              <a:rPr lang="en-US"/>
              <a:t>DEM</a:t>
            </a:r>
          </a:p>
          <a:p>
            <a:pPr marL="285750" indent="-285750">
              <a:buChar char="•"/>
            </a:pPr>
            <a:r>
              <a:rPr lang="en-US"/>
              <a:t>Slope</a:t>
            </a:r>
          </a:p>
          <a:p>
            <a:r>
              <a:rPr lang="en-US"/>
              <a:t>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2C161-193F-B3B4-754E-F55C168419DC}"/>
              </a:ext>
            </a:extLst>
          </p:cNvPr>
          <p:cNvSpPr txBox="1"/>
          <p:nvPr/>
        </p:nvSpPr>
        <p:spPr>
          <a:xfrm>
            <a:off x="8362949" y="4972049"/>
            <a:ext cx="341947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/>
              <a:t>This is just one example. IITK and TCS are working on many related models to produce an overarching urban metabolism modeling framework.</a:t>
            </a:r>
          </a:p>
        </p:txBody>
      </p:sp>
    </p:spTree>
    <p:extLst>
      <p:ext uri="{BB962C8B-B14F-4D97-AF65-F5344CB8AC3E}">
        <p14:creationId xmlns:p14="http://schemas.microsoft.com/office/powerpoint/2010/main" val="279098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15D5-72D7-94AE-674A-0A1ABC4F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Omni-channel problem discovery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FEF8C3-8B1E-B6B5-5DDD-01A81741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63926" cy="332066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Omni-channel problem discovery using semantic search</a:t>
            </a:r>
          </a:p>
          <a:p>
            <a:pPr lvl="1">
              <a:buSzPts val="2800"/>
              <a:buFont typeface="Courier New"/>
              <a:buChar char="o"/>
            </a:pPr>
            <a:r>
              <a:rPr lang="en-US" sz="1800" dirty="0"/>
              <a:t>Garbage disposal</a:t>
            </a:r>
          </a:p>
          <a:p>
            <a:pPr lvl="1">
              <a:buSzPts val="2800"/>
              <a:buFont typeface="Courier New"/>
              <a:buChar char="o"/>
            </a:pPr>
            <a:r>
              <a:rPr lang="en-US" sz="1800" dirty="0"/>
              <a:t>Urban flooding</a:t>
            </a:r>
          </a:p>
          <a:p>
            <a:pPr lvl="1">
              <a:buSzPts val="2800"/>
              <a:buFont typeface="Courier New"/>
              <a:buChar char="o"/>
            </a:pPr>
            <a:r>
              <a:rPr lang="en-US" sz="1800" dirty="0"/>
              <a:t>Health and sanitation</a:t>
            </a:r>
          </a:p>
          <a:p>
            <a:r>
              <a:rPr lang="en-US" sz="2200" dirty="0"/>
              <a:t>Augments public grievances filed on CPGRAMS</a:t>
            </a:r>
          </a:p>
          <a:p>
            <a:r>
              <a:rPr lang="en-US" sz="2200" dirty="0"/>
              <a:t>Data: Live data from CPGRAMS </a:t>
            </a:r>
            <a:r>
              <a:rPr lang="en-US" sz="2200"/>
              <a:t>and Chennai Smart City</a:t>
            </a:r>
            <a:endParaRPr lang="en-US" sz="2200" dirty="0"/>
          </a:p>
          <a:p>
            <a:r>
              <a:rPr lang="en-US" sz="2200" dirty="0"/>
              <a:t>Models: </a:t>
            </a:r>
            <a:r>
              <a:rPr lang="en-US" sz="2200" dirty="0" err="1"/>
              <a:t>kNN</a:t>
            </a:r>
            <a:r>
              <a:rPr lang="en-US" sz="2200" dirty="0"/>
              <a:t> classifiers trained on BERT embeddings of CPGRAMS data</a:t>
            </a:r>
          </a:p>
          <a:p>
            <a:pPr marL="533400" lvl="1" indent="0">
              <a:buSzPts val="2800"/>
              <a:buNone/>
            </a:pPr>
            <a:endParaRPr lang="en-US" sz="1800"/>
          </a:p>
        </p:txBody>
      </p:sp>
      <p:pic>
        <p:nvPicPr>
          <p:cNvPr id="5" name="Content Placeholder 4" descr="A map of a city&#10;&#10;Description automatically generated">
            <a:extLst>
              <a:ext uri="{FF2B5EF4-FFF2-40B4-BE49-F238E27FC236}">
                <a16:creationId xmlns:a16="http://schemas.microsoft.com/office/drawing/2014/main" id="{FA39323F-CB6F-BD66-4FBD-328953A0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2" r="3230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3E55B-CF30-3944-BDFB-7797C64F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8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71FB12D-CC01-ECD7-B5C2-F837DB99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5" b="70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Strengthening municipal grievance redressal</vt:lpstr>
      <vt:lpstr>Grievance Redressal at the Municipal Level</vt:lpstr>
      <vt:lpstr>PowerPoint Presentation</vt:lpstr>
      <vt:lpstr>AI for e-governance: an IITK success story</vt:lpstr>
      <vt:lpstr>Urban Metabolism Modeling</vt:lpstr>
      <vt:lpstr>Omni-channel problem discovery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46</cp:revision>
  <dcterms:created xsi:type="dcterms:W3CDTF">2013-07-15T20:26:40Z</dcterms:created>
  <dcterms:modified xsi:type="dcterms:W3CDTF">2024-09-02T06:00:31Z</dcterms:modified>
</cp:coreProperties>
</file>